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audio4.wav" ContentType="audio/wav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8" r:id="rId2"/>
    <p:sldId id="519" r:id="rId3"/>
    <p:sldId id="520" r:id="rId4"/>
    <p:sldId id="521" r:id="rId5"/>
    <p:sldId id="522" r:id="rId6"/>
    <p:sldId id="441" r:id="rId7"/>
    <p:sldId id="483" r:id="rId8"/>
    <p:sldId id="328" r:id="rId9"/>
    <p:sldId id="495" r:id="rId10"/>
    <p:sldId id="485" r:id="rId11"/>
    <p:sldId id="497" r:id="rId12"/>
    <p:sldId id="374" r:id="rId13"/>
    <p:sldId id="265" r:id="rId14"/>
    <p:sldId id="266" r:id="rId15"/>
    <p:sldId id="487" r:id="rId16"/>
    <p:sldId id="499" r:id="rId17"/>
    <p:sldId id="503" r:id="rId18"/>
    <p:sldId id="504" r:id="rId19"/>
    <p:sldId id="505" r:id="rId20"/>
    <p:sldId id="358" r:id="rId21"/>
    <p:sldId id="508" r:id="rId22"/>
    <p:sldId id="306" r:id="rId23"/>
    <p:sldId id="44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CC0066"/>
    <a:srgbClr val="99FFCC"/>
    <a:srgbClr val="CCCCFF"/>
    <a:srgbClr val="FF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Người </a:t>
            </a:r>
            <a:endParaRPr lang="en-US" dirty="0"/>
          </a:p>
        </c:rich>
      </c:tx>
      <c:layout>
        <c:manualLayout>
          <c:xMode val="edge"/>
          <c:yMode val="edge"/>
          <c:x val="1.1688708814310816E-3"/>
          <c:y val="2.09751459638973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B57-4AE4-BA22-8032FA1081C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2009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78.3</c:v>
                </c:pt>
                <c:pt idx="1">
                  <c:v>85.7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57-4AE4-BA22-8032FA108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16352"/>
        <c:axId val="131318144"/>
      </c:barChart>
      <c:catAx>
        <c:axId val="1313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vi-VN"/>
          </a:p>
        </c:txPr>
        <c:crossAx val="131318144"/>
        <c:crosses val="autoZero"/>
        <c:auto val="1"/>
        <c:lblAlgn val="ctr"/>
        <c:lblOffset val="100"/>
        <c:noMultiLvlLbl val="0"/>
      </c:catAx>
      <c:valAx>
        <c:axId val="1313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vi-VN"/>
          </a:p>
        </c:txPr>
        <c:crossAx val="13131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Người </a:t>
            </a:r>
            <a:endParaRPr lang="en-US" dirty="0"/>
          </a:p>
        </c:rich>
      </c:tx>
      <c:layout>
        <c:manualLayout>
          <c:xMode val="edge"/>
          <c:yMode val="edge"/>
          <c:x val="0"/>
          <c:y val="3.121758948863101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2009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78.3</c:v>
                </c:pt>
                <c:pt idx="1">
                  <c:v>85.7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A-4FC8-8312-2CF28E1F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34656"/>
        <c:axId val="132536192"/>
      </c:barChart>
      <c:catAx>
        <c:axId val="13253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vi-VN"/>
          </a:p>
        </c:txPr>
        <c:crossAx val="132536192"/>
        <c:crosses val="autoZero"/>
        <c:auto val="1"/>
        <c:lblAlgn val="ctr"/>
        <c:lblOffset val="100"/>
        <c:noMultiLvlLbl val="0"/>
      </c:catAx>
      <c:valAx>
        <c:axId val="13253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vi-VN"/>
          </a:p>
        </c:txPr>
        <c:crossAx val="13253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Người </a:t>
            </a:r>
            <a:endParaRPr lang="en-US" dirty="0"/>
          </a:p>
        </c:rich>
      </c:tx>
      <c:layout>
        <c:manualLayout>
          <c:xMode val="edge"/>
          <c:yMode val="edge"/>
          <c:x val="1.1688708814310816E-3"/>
          <c:y val="2.09751459638973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2009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78.3</c:v>
                </c:pt>
                <c:pt idx="1">
                  <c:v>85.7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E-4E87-A485-2C2D75CDD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89472"/>
        <c:axId val="133291008"/>
      </c:barChart>
      <c:catAx>
        <c:axId val="1332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vi-VN"/>
          </a:p>
        </c:txPr>
        <c:crossAx val="133291008"/>
        <c:crosses val="autoZero"/>
        <c:auto val="1"/>
        <c:lblAlgn val="ctr"/>
        <c:lblOffset val="100"/>
        <c:noMultiLvlLbl val="0"/>
      </c:catAx>
      <c:valAx>
        <c:axId val="13329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vi-VN"/>
          </a:p>
        </c:txPr>
        <c:crossAx val="13328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Người </a:t>
            </a:r>
            <a:endParaRPr lang="en-US" dirty="0"/>
          </a:p>
        </c:rich>
      </c:tx>
      <c:layout>
        <c:manualLayout>
          <c:xMode val="edge"/>
          <c:yMode val="edge"/>
          <c:x val="1.1688708814310816E-3"/>
          <c:y val="2.09751459638973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2009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78.3</c:v>
                </c:pt>
                <c:pt idx="1">
                  <c:v>85.7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6-416D-9B13-B0213AB5D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35520"/>
        <c:axId val="135045504"/>
      </c:barChart>
      <c:catAx>
        <c:axId val="1350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vi-VN"/>
          </a:p>
        </c:txPr>
        <c:crossAx val="135045504"/>
        <c:crosses val="autoZero"/>
        <c:auto val="1"/>
        <c:lblAlgn val="ctr"/>
        <c:lblOffset val="100"/>
        <c:noMultiLvlLbl val="0"/>
      </c:catAx>
      <c:valAx>
        <c:axId val="13504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vi-VN"/>
          </a:p>
        </c:txPr>
        <c:crossAx val="13503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5C0D91-B91B-41D1-BDBF-9CF9A617FC3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8598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74FD2E-C071-4F79-B428-2D18A35C616D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>
                <a:solidFill>
                  <a:prstClr val="black"/>
                </a:solidFill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EBCA-AFB7-4890-9F74-4D682A64F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34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66A5-7174-4F26-9685-CC53DE371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5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BD5E-3C80-4E72-9231-8FEB976F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69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5F5B-FC06-40CD-9416-627C5CE08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7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B406-7F18-46D2-8ACA-177F32AE6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F20A-E27D-48FA-AB1B-4179EDF97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A687-94BB-42B4-9256-6C20A8C2D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F642-2D03-4749-939F-180CD0B8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8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5E35-CD64-4BDA-B112-230E441E0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8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FFBE-24D3-4204-BF25-0E4032BBB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91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B888-3FF1-4C23-B5D7-5813671F7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F2C905C-57FC-43DC-BC2E-01A0F2631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vn/imgres?imgurl=http://chanlyislam.net/home/uploads/News/pic/small_1245786249.nv.jpg&amp;imgrefurl=http://chanlyislam.net/home/modules.php?name=News&amp;op=viewcat&amp;catid=8&amp;usg=__ZqjGNzI6d_7wHfYkLfM-dAdI_1k=&amp;h=330&amp;w=400&amp;sz=31&amp;hl=vi&amp;start=2&amp;zoom=1&amp;tbnid=n5VvXXmnzfBFnM:&amp;tbnh=102&amp;tbnw=124&amp;prev=/images?q=ke+hoach+hoa+gia+dinh&amp;um=1&amp;hl=vi&amp;sa=G&amp;tbs=isch:1&amp;um=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143001" y="152400"/>
            <a:ext cx="6867525" cy="524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562350" y="1706033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LÍ-LỚP 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838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6154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5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16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16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6150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333"/>
            <a:ext cx="213360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3"/>
          <p:cNvSpPr>
            <a:spLocks noChangeArrowheads="1" noChangeShapeType="1" noTextEdit="1"/>
          </p:cNvSpPr>
          <p:nvPr/>
        </p:nvSpPr>
        <p:spPr bwMode="auto">
          <a:xfrm>
            <a:off x="2782961" y="2984474"/>
            <a:ext cx="5846690" cy="1407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DÂN SỐ NƯỚC TA 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6572250" y="5562600"/>
            <a:ext cx="2266950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4400" b="1" dirty="0">
              <a:latin typeface="VNI-Times" pitchFamily="2" charset="0"/>
              <a:cs typeface="Arial" pitchFamily="34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11103" y="6248400"/>
            <a:ext cx="472439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6600CC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DD6ED-4F0F-44FF-AD3B-31797ED6B7FB}"/>
              </a:ext>
            </a:extLst>
          </p:cNvPr>
          <p:cNvSpPr txBox="1"/>
          <p:nvPr/>
        </p:nvSpPr>
        <p:spPr>
          <a:xfrm>
            <a:off x="1066800" y="381000"/>
            <a:ext cx="724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XUÂN</a:t>
            </a:r>
          </a:p>
        </p:txBody>
      </p:sp>
    </p:spTree>
    <p:extLst>
      <p:ext uri="{BB962C8B-B14F-4D97-AF65-F5344CB8AC3E}">
        <p14:creationId xmlns:p14="http://schemas.microsoft.com/office/powerpoint/2010/main" val="3655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1799" y="0"/>
            <a:ext cx="2362200" cy="3824046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986" y="2606574"/>
            <a:ext cx="81161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9986" y="4080442"/>
            <a:ext cx="292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86" y="20389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Dân 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1"/>
          <p:cNvSpPr>
            <a:spLocks noChangeArrowheads="1"/>
          </p:cNvSpPr>
          <p:nvPr/>
        </p:nvSpPr>
        <p:spPr bwMode="auto">
          <a:xfrm>
            <a:off x="381000" y="4332514"/>
            <a:ext cx="8534400" cy="2264229"/>
          </a:xfrm>
          <a:prstGeom prst="wedgeRectCallout">
            <a:avLst>
              <a:gd name="adj1" fmla="val -15613"/>
              <a:gd name="adj2" fmla="val -6411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Đây là biểu đồ dân số Việt Nam qua các năm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Cột nằm ngang, biểu thị các năm;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Cột đứng, cho biết số dân (đơn vị tính là người);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Số dân từng năm được biểu thị bằng độ cao của các cột màu xanh tương ứng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891998811"/>
              </p:ext>
            </p:extLst>
          </p:nvPr>
        </p:nvGraphicFramePr>
        <p:xfrm>
          <a:off x="609600" y="304800"/>
          <a:ext cx="6858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277256" y="1410362"/>
            <a:ext cx="149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+mn-lt"/>
              </a:rPr>
              <a:t>76 596 603</a:t>
            </a:r>
            <a:endParaRPr lang="en-US" altLang="en-US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901815" y="1231089"/>
            <a:ext cx="149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85 789 573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4613564" y="907978"/>
            <a:ext cx="149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96 208 984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152399"/>
            <a:ext cx="516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đồ dân số Việt Nam qua các năm</a:t>
            </a:r>
          </a:p>
        </p:txBody>
      </p:sp>
    </p:spTree>
    <p:extLst>
      <p:ext uri="{BB962C8B-B14F-4D97-AF65-F5344CB8AC3E}">
        <p14:creationId xmlns:p14="http://schemas.microsoft.com/office/powerpoint/2010/main" val="33531814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676400" y="4267199"/>
            <a:ext cx="5084762" cy="579437"/>
          </a:xfrm>
          <a:prstGeom prst="rect">
            <a:avLst/>
          </a:prstGeom>
          <a:gradFill flip="none" rotWithShape="1">
            <a:gsLst>
              <a:gs pos="0">
                <a:srgbClr val="FFCC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Dân số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ta qua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681136" y="4855250"/>
            <a:ext cx="5971807" cy="584775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24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err="1">
                <a:latin typeface="Times New Roman" panose="02020603050405020304" pitchFamily="18" charset="0"/>
              </a:rPr>
              <a:t>Năm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1999</a:t>
            </a:r>
            <a:r>
              <a:rPr lang="en-US" altLang="en-US">
                <a:latin typeface="Times New Roman" panose="02020603050405020304" pitchFamily="18" charset="0"/>
              </a:rPr>
              <a:t> là </a:t>
            </a:r>
            <a:r>
              <a:rPr lang="en-US" altLang="en-US" b="1">
                <a:solidFill>
                  <a:srgbClr val="0000CC"/>
                </a:solidFill>
              </a:rPr>
              <a:t>76 596 603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676400" y="5495249"/>
            <a:ext cx="5976543" cy="584775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24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err="1">
                <a:latin typeface="Times New Roman" panose="02020603050405020304" pitchFamily="18" charset="0"/>
              </a:rPr>
              <a:t>Năm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2009</a:t>
            </a:r>
            <a:r>
              <a:rPr lang="en-US" altLang="en-US">
                <a:latin typeface="Times New Roman" panose="02020603050405020304" pitchFamily="18" charset="0"/>
              </a:rPr>
              <a:t> là </a:t>
            </a:r>
            <a:r>
              <a:rPr lang="en-US" b="1">
                <a:solidFill>
                  <a:srgbClr val="0000FF"/>
                </a:solidFill>
              </a:rPr>
              <a:t>85 789 573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75573" y="6104848"/>
            <a:ext cx="5977370" cy="584775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21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err="1">
                <a:latin typeface="Times New Roman" panose="02020603050405020304" pitchFamily="18" charset="0"/>
              </a:rPr>
              <a:t>Năm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2019</a:t>
            </a:r>
            <a:r>
              <a:rPr lang="en-US" altLang="en-US">
                <a:latin typeface="Times New Roman" panose="02020603050405020304" pitchFamily="18" charset="0"/>
              </a:rPr>
              <a:t> là </a:t>
            </a:r>
            <a:r>
              <a:rPr lang="en-US" b="1">
                <a:solidFill>
                  <a:srgbClr val="0000FF"/>
                </a:solidFill>
              </a:rPr>
              <a:t>96 208 984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51175" y="228600"/>
            <a:ext cx="6703998" cy="3828147"/>
            <a:chOff x="609600" y="196105"/>
            <a:chExt cx="8227419" cy="3842495"/>
          </a:xfrm>
        </p:grpSpPr>
        <p:graphicFrame>
          <p:nvGraphicFramePr>
            <p:cNvPr id="31" name="Chart 30"/>
            <p:cNvGraphicFramePr/>
            <p:nvPr>
              <p:extLst>
                <p:ext uri="{D42A27DB-BD31-4B8C-83A1-F6EECF244321}">
                  <p14:modId xmlns:p14="http://schemas.microsoft.com/office/powerpoint/2010/main" val="2481894472"/>
                </p:ext>
              </p:extLst>
            </p:nvPr>
          </p:nvGraphicFramePr>
          <p:xfrm>
            <a:off x="609600" y="304800"/>
            <a:ext cx="8227419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514615" y="1391562"/>
              <a:ext cx="1838182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CC"/>
                  </a:solidFill>
                  <a:latin typeface="+mn-lt"/>
                </a:rPr>
                <a:t>76 596 603</a:t>
              </a:r>
              <a:endParaRPr lang="en-US" altLang="en-US" sz="2000" b="1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3352798" y="1207166"/>
              <a:ext cx="1835617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85 789 573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5188417" y="914633"/>
              <a:ext cx="1834527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96 208 984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19632" y="196105"/>
              <a:ext cx="51626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đồ dân số Việt Nam qua các năm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136525" y="1393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32971" y="3941042"/>
            <a:ext cx="8077200" cy="954107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33000">
                <a:srgbClr val="66CCFF"/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</a:rPr>
              <a:t>- Từ năm 1999 đến năm 2009 dân số nước ta tăng hơn 9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triệu người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43857" y="4895149"/>
            <a:ext cx="8077200" cy="954107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32000">
                <a:srgbClr val="66FFFF"/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</a:rPr>
              <a:t>- Từ năm 2009 đến năm 2019 dân số nước ta tăng hơn 10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triệu người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743857" y="5849256"/>
            <a:ext cx="8066314" cy="954107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29000">
                <a:srgbClr val="CCFF99"/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</a:rPr>
              <a:t>- Ước tính trong vòng 20 năm đó, mỗi năm số dân tăng trung bình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triệu người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51175" y="39918"/>
            <a:ext cx="6703998" cy="3828147"/>
            <a:chOff x="609600" y="196105"/>
            <a:chExt cx="8227419" cy="3842495"/>
          </a:xfrm>
        </p:grpSpPr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394964730"/>
                </p:ext>
              </p:extLst>
            </p:nvPr>
          </p:nvGraphicFramePr>
          <p:xfrm>
            <a:off x="609600" y="304800"/>
            <a:ext cx="8227419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514616" y="1391562"/>
              <a:ext cx="1838183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CC"/>
                  </a:solidFill>
                  <a:latin typeface="+mn-lt"/>
                </a:rPr>
                <a:t>76 596 603</a:t>
              </a:r>
              <a:endParaRPr lang="en-US" altLang="en-US" sz="2000" b="1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3352800" y="1207166"/>
              <a:ext cx="1835618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85 789 573</a:t>
              </a: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5188418" y="914633"/>
              <a:ext cx="2393846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96 208 984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9632" y="196105"/>
              <a:ext cx="51626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đồ dân số Việt Nam qua các năm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36525" y="1393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" name="Rounded Rectangle 1"/>
          <p:cNvSpPr/>
          <p:nvPr/>
        </p:nvSpPr>
        <p:spPr>
          <a:xfrm>
            <a:off x="152400" y="4539759"/>
            <a:ext cx="8917667" cy="10664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42" y="5736828"/>
            <a:ext cx="897572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gia tăng dân số của nước ta là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ước tính thì mỗi năm nước ta tăng thêm khoảng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triệu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30205" y="290776"/>
            <a:ext cx="6703998" cy="4037230"/>
            <a:chOff x="609600" y="-13762"/>
            <a:chExt cx="8227419" cy="4052362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595206708"/>
                </p:ext>
              </p:extLst>
            </p:nvPr>
          </p:nvGraphicFramePr>
          <p:xfrm>
            <a:off x="609600" y="304800"/>
            <a:ext cx="8227419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1514616" y="1391562"/>
              <a:ext cx="1838183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CC"/>
                  </a:solidFill>
                  <a:latin typeface="+mn-lt"/>
                </a:rPr>
                <a:t>76 596 603</a:t>
              </a:r>
              <a:endParaRPr lang="en-US" altLang="en-US" sz="2000" b="1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352800" y="1207166"/>
              <a:ext cx="1835618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85 789 573</a:t>
              </a: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5188418" y="914633"/>
              <a:ext cx="2393846" cy="4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96 208 984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07101" y="-13762"/>
              <a:ext cx="51626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đồ dân số Việt Nam qua các năm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30" y="129668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Dân 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6132" y="1699768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1657" y="2625529"/>
            <a:ext cx="292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966" y="3025159"/>
            <a:ext cx="793908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Dân số nước ta tăng nhanh, bình quân mỗi năm tăng thêm khoảng trên một triệu người.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7" y="4022462"/>
            <a:ext cx="8229600" cy="27501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912" y="5839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Địa lí</a:t>
            </a:r>
          </a:p>
          <a:p>
            <a:pPr algn="ctr"/>
            <a:r>
              <a:rPr lang="vi-VN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Dân số nước ta</a:t>
            </a:r>
          </a:p>
        </p:txBody>
      </p:sp>
    </p:spTree>
    <p:extLst>
      <p:ext uri="{BB962C8B-B14F-4D97-AF65-F5344CB8AC3E}">
        <p14:creationId xmlns:p14="http://schemas.microsoft.com/office/powerpoint/2010/main" val="25881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1799" y="0"/>
            <a:ext cx="2362200" cy="3824046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241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Dân 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986" y="2130359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9986" y="3031563"/>
            <a:ext cx="292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986" y="3550676"/>
            <a:ext cx="793908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Dân số nước ta tăng nhanh, bình quân mỗi năm tăng thêm khoảng trên một triệu người.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272" y="464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3. Tác hại của việc gia tăng dân số</a:t>
            </a:r>
            <a:endParaRPr lang="en-US" sz="24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16356" y="5334000"/>
            <a:ext cx="8499043" cy="133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em việc gia tăng dân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dẫn đến những hậu quả gì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4236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Địa lí</a:t>
            </a:r>
          </a:p>
          <a:p>
            <a:pPr algn="ctr"/>
            <a:r>
              <a:rPr lang="vi-VN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Dân số nước ta</a:t>
            </a:r>
          </a:p>
        </p:txBody>
      </p:sp>
    </p:spTree>
    <p:extLst>
      <p:ext uri="{BB962C8B-B14F-4D97-AF65-F5344CB8AC3E}">
        <p14:creationId xmlns:p14="http://schemas.microsoft.com/office/powerpoint/2010/main" val="15477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24" y="152400"/>
            <a:ext cx="91719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855"/>
            <a:ext cx="9138581" cy="63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729163"/>
            <a:ext cx="29321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5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66294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  <p:pic>
        <p:nvPicPr>
          <p:cNvPr id="29705" name="Picture 8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6638"/>
            <a:ext cx="1828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52463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543050"/>
            <a:ext cx="1828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6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2038350" cy="13096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0" y="685800"/>
            <a:ext cx="5178425" cy="830997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V="1">
            <a:off x="2512786" y="1101298"/>
            <a:ext cx="1259114" cy="2215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30782" y="1747082"/>
            <a:ext cx="5105400" cy="1569660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-&gt;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0423" name="Line 12"/>
          <p:cNvSpPr>
            <a:spLocks noChangeShapeType="1"/>
          </p:cNvSpPr>
          <p:nvPr/>
        </p:nvSpPr>
        <p:spPr bwMode="auto">
          <a:xfrm flipV="1">
            <a:off x="2474686" y="2667000"/>
            <a:ext cx="1371600" cy="762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88229" y="3490686"/>
            <a:ext cx="5105400" cy="1200329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tai…</a:t>
            </a:r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2512786" y="3490686"/>
            <a:ext cx="1259114" cy="1919514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0" y="4984525"/>
            <a:ext cx="5105400" cy="1200329"/>
          </a:xfrm>
          <a:prstGeom prst="rect">
            <a:avLst/>
          </a:prstGeom>
          <a:solidFill>
            <a:srgbClr val="99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việc làm nghiêm trọng, thiếu điều kiện giáo dục và quản lí -&gt; mất trật tự xã hội  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2512786" y="3429000"/>
            <a:ext cx="1295400" cy="477838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 animBg="1"/>
      <p:bldP spid="604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13855"/>
            <a:ext cx="8458200" cy="133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cần có biện pháp gì để làm giảm sự gia tăng dân số nhanh?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mall_124578624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6" y="1104900"/>
            <a:ext cx="30319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ieu_hanh_ngay_ds_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8100"/>
            <a:ext cx="3311104" cy="29181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ho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8" y="1104900"/>
            <a:ext cx="2792347" cy="2792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1890" y="1129473"/>
            <a:ext cx="2741004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394694" y="4546921"/>
            <a:ext cx="464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Chính sách tuyên truyền kế hoạch hóa gia đình của nhà nước.</a:t>
            </a:r>
          </a:p>
        </p:txBody>
      </p:sp>
    </p:spTree>
    <p:extLst>
      <p:ext uri="{BB962C8B-B14F-4D97-AF65-F5344CB8AC3E}">
        <p14:creationId xmlns:p14="http://schemas.microsoft.com/office/powerpoint/2010/main" val="22738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5"/>
          <p:cNvSpPr txBox="1">
            <a:spLocks noChangeArrowheads="1"/>
          </p:cNvSpPr>
          <p:nvPr/>
        </p:nvSpPr>
        <p:spPr bwMode="auto">
          <a:xfrm>
            <a:off x="288925" y="133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8839200" cy="4524315"/>
          </a:xfrm>
          <a:prstGeom prst="rect">
            <a:avLst/>
          </a:prstGeom>
          <a:solidFill>
            <a:srgbClr val="99FFCC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6238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 học: 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Nước ta có diện tích vào loại trung bình nhưng lại thuộc hàng các nước đông dân trên thế giới. Dân số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tăng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nhanh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gây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khó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khăn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nâng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đời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sống. Những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gần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tốc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tăng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số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giảm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so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trước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nhờ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kế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hoạch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hóa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gia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đình</a:t>
            </a:r>
            <a:r>
              <a:rPr lang="en-US" altLang="en-US" sz="36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240803" y="1600200"/>
            <a:ext cx="6988125" cy="28194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DẶN DÒ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15" descr="Flash Lang hoa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8" y="5934405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Flash Lang hoa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57418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48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1858963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phần đất liền nước ta là: </a:t>
            </a:r>
          </a:p>
        </p:txBody>
      </p:sp>
      <p:pic>
        <p:nvPicPr>
          <p:cNvPr id="77827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566700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82938" y="2590802"/>
            <a:ext cx="6865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61912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Đồng bằng chiếm diện tích lớn hơn đồi núi.</a:t>
            </a:r>
          </a:p>
        </p:txBody>
      </p:sp>
      <p:pic>
        <p:nvPicPr>
          <p:cNvPr id="77829" name="Picture 5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414138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68387" y="3472843"/>
            <a:ext cx="718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511175" indent="-511175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Đồi núi chiếm diện tích lớn hơn đồng bằng.</a:t>
            </a:r>
          </a:p>
        </p:txBody>
      </p:sp>
      <p:pic>
        <p:nvPicPr>
          <p:cNvPr id="77831" name="Picture 7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564854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068387" y="4444425"/>
            <a:ext cx="47981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¼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¾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233363" y="1257300"/>
            <a:ext cx="860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Chọn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cái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trước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ý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:</a:t>
            </a: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7848600" y="228600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7848600" y="228600"/>
            <a:ext cx="758825" cy="762000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7543800" y="228600"/>
            <a:ext cx="1290638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227013" y="4615707"/>
            <a:ext cx="622300" cy="542925"/>
          </a:xfrm>
          <a:prstGeom prst="ellipse">
            <a:avLst/>
          </a:prstGeom>
          <a:solidFill>
            <a:srgbClr val="0000FF"/>
          </a:solidFill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58155" y="5523174"/>
            <a:ext cx="47083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511175" indent="-511175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¾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marL="511175" indent="-511175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¼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núi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6064" y="5728766"/>
            <a:ext cx="533400" cy="5429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98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30" grpId="0"/>
      <p:bldP spid="77832" grpId="0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806450" y="1719263"/>
            <a:ext cx="799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khí hậu nước ta là:</a:t>
            </a:r>
          </a:p>
        </p:txBody>
      </p:sp>
      <p:pic>
        <p:nvPicPr>
          <p:cNvPr id="77827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528888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338036" y="2577087"/>
            <a:ext cx="76152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đới gió mùa: Nhiệt độ cao, gió và mưa thay đổi theo mùa.</a:t>
            </a:r>
          </a:p>
        </p:txBody>
      </p:sp>
      <p:pic>
        <p:nvPicPr>
          <p:cNvPr id="77829" name="Picture 5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6" y="3452812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38943" y="3516641"/>
            <a:ext cx="6597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cao, có nhiều gió và mưa.</a:t>
            </a:r>
          </a:p>
        </p:txBody>
      </p:sp>
      <p:pic>
        <p:nvPicPr>
          <p:cNvPr id="77831" name="Picture 7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6" y="4469981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416050" y="4456195"/>
            <a:ext cx="75372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cao, gió và mưa không thay đổi theo mùa.</a:t>
            </a:r>
            <a:r>
              <a:rPr lang="en-US" altLang="vi-VN" sz="2800" dirty="0"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  <a:endParaRPr lang="en-US" altLang="vi-VN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233363" y="1257300"/>
            <a:ext cx="860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Chọn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cái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trước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ý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:</a:t>
            </a: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7848600" y="228600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7848600" y="228600"/>
            <a:ext cx="758825" cy="762000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7543800" y="228600"/>
            <a:ext cx="1290638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715963" y="2580511"/>
            <a:ext cx="533400" cy="542925"/>
          </a:xfrm>
          <a:prstGeom prst="ellipse">
            <a:avLst/>
          </a:prstGeom>
          <a:solidFill>
            <a:srgbClr val="0000FF"/>
          </a:solidFill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16050" y="5589587"/>
            <a:ext cx="7015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đới gió mùa: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cao, gió và mưa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thay đổi theo mùa.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15963" y="5589587"/>
            <a:ext cx="533400" cy="5429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97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30" grpId="0"/>
      <p:bldP spid="77832" grpId="0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806450" y="1719263"/>
            <a:ext cx="799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nước ta có đặc điểm:</a:t>
            </a:r>
          </a:p>
        </p:txBody>
      </p:sp>
      <p:pic>
        <p:nvPicPr>
          <p:cNvPr id="77827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3" y="2531744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338036" y="2577087"/>
            <a:ext cx="7615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lưới sông ngòi nước ta thưa thớt.</a:t>
            </a:r>
          </a:p>
        </p:txBody>
      </p:sp>
      <p:pic>
        <p:nvPicPr>
          <p:cNvPr id="77829" name="Picture 5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0" y="3642595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38943" y="3516641"/>
            <a:ext cx="72589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lưới sông ngòi nước ta dày đặc, ít sông lớn, có lượng nước thay đổi theo mùa và chứa nhiều phù sa. </a:t>
            </a:r>
          </a:p>
        </p:txBody>
      </p:sp>
      <p:pic>
        <p:nvPicPr>
          <p:cNvPr id="77831" name="Picture 7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" y="4821482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441929" y="4901636"/>
            <a:ext cx="75372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569913" indent="-569913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nước ta có lượng nước không thay đổi theo mùa.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233363" y="1257300"/>
            <a:ext cx="860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Chọn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cái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trước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ý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:</a:t>
            </a: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7839075" y="231775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7848600" y="228600"/>
            <a:ext cx="758825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7848600" y="228600"/>
            <a:ext cx="758825" cy="762000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7543800" y="228600"/>
            <a:ext cx="1290638" cy="758825"/>
          </a:xfrm>
          <a:prstGeom prst="ellipse">
            <a:avLst/>
          </a:prstGeom>
          <a:solidFill>
            <a:srgbClr val="7DFFA8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602352" y="3679483"/>
            <a:ext cx="533400" cy="542925"/>
          </a:xfrm>
          <a:prstGeom prst="ellipse">
            <a:avLst/>
          </a:prstGeom>
          <a:solidFill>
            <a:srgbClr val="0000FF"/>
          </a:solidFill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41929" y="6186346"/>
            <a:ext cx="4826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ở nước ta chứa ít phù sa.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85041" y="6135837"/>
            <a:ext cx="533400" cy="5429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374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30" grpId="0"/>
      <p:bldP spid="77832" grpId="0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7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1600548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33400" y="1634669"/>
            <a:ext cx="8153400" cy="18653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u="sng" kern="1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FF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LÝ</a:t>
            </a:r>
          </a:p>
          <a:p>
            <a:pPr algn="ctr" eaLnBrk="1" hangingPunct="1"/>
            <a:r>
              <a:rPr lang="en-US" sz="3600" kern="1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FF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DÂN SỐ NƯỚC TA</a:t>
            </a:r>
          </a:p>
        </p:txBody>
      </p:sp>
      <p:pic>
        <p:nvPicPr>
          <p:cNvPr id="10" name="Picture 7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97" y="3527690"/>
            <a:ext cx="6233087" cy="20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98960"/>
      </p:ext>
    </p:extLst>
  </p:cSld>
  <p:clrMapOvr>
    <a:masterClrMapping/>
  </p:clrMapOvr>
  <p:transition spd="slow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9" y="3053619"/>
            <a:ext cx="2362200" cy="3824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" y="3641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Địa lí</a:t>
            </a:r>
          </a:p>
          <a:p>
            <a:pPr algn="ctr"/>
            <a:r>
              <a:rPr lang="vi-VN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Dân số nước ta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989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Dân số: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3053619"/>
            <a:ext cx="716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HS đọc bảng số liệu số dân các nước Đông Nam Á năm 2004 và trả lời các câu hỏi sau</a:t>
            </a:r>
          </a:p>
        </p:txBody>
      </p:sp>
    </p:spTree>
    <p:extLst>
      <p:ext uri="{BB962C8B-B14F-4D97-AF65-F5344CB8AC3E}">
        <p14:creationId xmlns:p14="http://schemas.microsoft.com/office/powerpoint/2010/main" val="7669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Text Box 25"/>
          <p:cNvSpPr txBox="1">
            <a:spLocks noChangeArrowheads="1"/>
          </p:cNvSpPr>
          <p:nvPr/>
        </p:nvSpPr>
        <p:spPr bwMode="auto">
          <a:xfrm>
            <a:off x="519400" y="3517102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</a:rPr>
              <a:t> số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số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Nam Á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2004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80988" y="45894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2004,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số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là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người?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52400" y="52959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9400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số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22214"/>
              </p:ext>
            </p:extLst>
          </p:nvPr>
        </p:nvGraphicFramePr>
        <p:xfrm>
          <a:off x="450273" y="1524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4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0000"/>
                          </a:solidFill>
                          <a:effectLst/>
                        </a:rPr>
                        <a:t>Tên nước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0000"/>
                          </a:solidFill>
                          <a:effectLst/>
                        </a:rPr>
                        <a:t>Số dân (triệu người)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0000"/>
                          </a:solidFill>
                          <a:effectLst/>
                        </a:rPr>
                        <a:t>Tên nước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0000"/>
                          </a:solidFill>
                          <a:effectLst/>
                        </a:rPr>
                        <a:t>Số dân (triệu người)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In-đo-nê-xi-a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218,7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Cam-pu-chia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13,1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Phi-lip-pin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83,7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Lào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5,8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Việt Nam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82,0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Xin-ga-po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4,2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Thái Lan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63,8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Đông Ti-mo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0,8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Mi-an-ma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50,1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Bru-nây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0,4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Ma-lai-xi-a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25,6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62428" y="1981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80886" y="2287812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12460" y="2287812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4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5197928" y="453735"/>
            <a:ext cx="4008253" cy="2895601"/>
          </a:xfrm>
          <a:prstGeom prst="cloudCallout">
            <a:avLst>
              <a:gd name="adj1" fmla="val -27744"/>
              <a:gd name="adj2" fmla="val 5104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86400" y="3672114"/>
            <a:ext cx="3431310" cy="22467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Nước ta có diện tích vào loại trung bình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với các nước trong khu vực Đông Nam Á.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7200" y="716633"/>
            <a:ext cx="342405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 sát bảng số liệu 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bên,</a:t>
            </a:r>
            <a:r>
              <a:rPr lang="vi-VN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 hãy nêu nhận xét về diện tích của nước ta so với các nước trong khu vực Đông Nam Á.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" y="41562"/>
            <a:ext cx="5174672" cy="658783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9661" y="24003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54894" y="2767445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2767445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1083</Words>
  <Application>Microsoft Office PowerPoint</Application>
  <PresentationFormat>On-screen Show (4:3)</PresentationFormat>
  <Paragraphs>162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HP001 5H</vt:lpstr>
      <vt:lpstr>Times New Roman</vt:lpstr>
      <vt:lpstr>VnBangkok</vt:lpstr>
      <vt:lpstr>VNbritannic</vt:lpstr>
      <vt:lpstr>VNI-Times</vt:lpstr>
      <vt:lpstr>Thiết kế mặc định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ASUS</cp:lastModifiedBy>
  <cp:revision>237</cp:revision>
  <dcterms:created xsi:type="dcterms:W3CDTF">2007-12-31T19:02:11Z</dcterms:created>
  <dcterms:modified xsi:type="dcterms:W3CDTF">2021-11-08T12:27:34Z</dcterms:modified>
</cp:coreProperties>
</file>